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ECC3F-6571-4EBF-AF15-3515AB7C45DE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3F8AB-12F2-41C5-A83D-D06E03417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518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ECC3F-6571-4EBF-AF15-3515AB7C45DE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3F8AB-12F2-41C5-A83D-D06E03417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70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ECC3F-6571-4EBF-AF15-3515AB7C45DE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3F8AB-12F2-41C5-A83D-D06E03417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594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ECC3F-6571-4EBF-AF15-3515AB7C45DE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3F8AB-12F2-41C5-A83D-D06E03417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829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ECC3F-6571-4EBF-AF15-3515AB7C45DE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3F8AB-12F2-41C5-A83D-D06E03417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77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ECC3F-6571-4EBF-AF15-3515AB7C45DE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3F8AB-12F2-41C5-A83D-D06E03417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961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ECC3F-6571-4EBF-AF15-3515AB7C45DE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3F8AB-12F2-41C5-A83D-D06E03417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985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ECC3F-6571-4EBF-AF15-3515AB7C45DE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3F8AB-12F2-41C5-A83D-D06E03417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346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ECC3F-6571-4EBF-AF15-3515AB7C45DE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3F8AB-12F2-41C5-A83D-D06E03417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389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ECC3F-6571-4EBF-AF15-3515AB7C45DE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3F8AB-12F2-41C5-A83D-D06E03417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1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ECC3F-6571-4EBF-AF15-3515AB7C45DE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3F8AB-12F2-41C5-A83D-D06E03417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31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ECC3F-6571-4EBF-AF15-3515AB7C45DE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3F8AB-12F2-41C5-A83D-D06E03417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689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cloud.mail.ru/public/2hQW/5sRNDwpD5" TargetMode="External"/><Relationship Id="rId3" Type="http://schemas.openxmlformats.org/officeDocument/2006/relationships/hyperlink" Target="https://codeby.net/resources/kompjuternye-seti-tanenbaum-eh-klassika-computer-science-2012.442/" TargetMode="External"/><Relationship Id="rId7" Type="http://schemas.openxmlformats.org/officeDocument/2006/relationships/hyperlink" Target="https://www.youtube.com/watch?v=bsHw17v1nH0&amp;list=PLOrBH9Pfv1tPGVm2x29z_A0lklDuQNWuC&amp;index=1" TargetMode="External"/><Relationship Id="rId12" Type="http://schemas.openxmlformats.org/officeDocument/2006/relationships/hyperlink" Target="https://ru.wikipedia.org/wiki/Tcpdump" TargetMode="External"/><Relationship Id="rId2" Type="http://schemas.openxmlformats.org/officeDocument/2006/relationships/hyperlink" Target="https://codeby.net/resources/kompjuternye-seti-i-setevye-texnologii.817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PieWQi-sbZM&amp;list=PLMiVLClzZDbTkvQsFzcVBPlzLm_7W5knB&amp;index=1" TargetMode="External"/><Relationship Id="rId11" Type="http://schemas.openxmlformats.org/officeDocument/2006/relationships/hyperlink" Target="https://www.wireshark.org/" TargetMode="External"/><Relationship Id="rId5" Type="http://schemas.openxmlformats.org/officeDocument/2006/relationships/hyperlink" Target="https://cloud.mail.ru/public/2Y6T/3UBM67dvr" TargetMode="External"/><Relationship Id="rId10" Type="http://schemas.openxmlformats.org/officeDocument/2006/relationships/hyperlink" Target="https://www.eve-ng.net/" TargetMode="External"/><Relationship Id="rId4" Type="http://schemas.openxmlformats.org/officeDocument/2006/relationships/hyperlink" Target="https://www.youtube.com/watch?v=OLFA0soYGhw&amp;list=PLtPJ9lKvJ4oiNMvYbOzCmWy6cRzYAh9B1&amp;index=1" TargetMode="External"/><Relationship Id="rId9" Type="http://schemas.openxmlformats.org/officeDocument/2006/relationships/hyperlink" Target="https://www.netacad.com/ru/courses/packet-tracer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cloud.mail.ru/public/3F75/4hqUvWyUp" TargetMode="External"/><Relationship Id="rId2" Type="http://schemas.openxmlformats.org/officeDocument/2006/relationships/hyperlink" Target="https://codeby.net/resources/linux-ot-novichka-k-professionalu-6-e-izdanie.814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deby.net/resources/vnutrennee-ustrojstvo-windows.747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cloud.mail.ru/public/2iz7/2De9VPgQy" TargetMode="External"/><Relationship Id="rId7" Type="http://schemas.openxmlformats.org/officeDocument/2006/relationships/hyperlink" Target="https://www.youtube.com/user/zaemiel/" TargetMode="External"/><Relationship Id="rId2" Type="http://schemas.openxmlformats.org/officeDocument/2006/relationships/hyperlink" Target="https://codeby.net/resources/abyteofpython-ukus-pitona.789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odeby.net/resources/izuchaem-python-2-tom-5-e-izdanie.815/" TargetMode="External"/><Relationship Id="rId5" Type="http://schemas.openxmlformats.org/officeDocument/2006/relationships/hyperlink" Target="https://codeby.net/resources/izuchaem-python-1-j-tom-5-e-izdanie.816/" TargetMode="External"/><Relationship Id="rId4" Type="http://schemas.openxmlformats.org/officeDocument/2006/relationships/hyperlink" Target="https://cloud.mail.ru/public/45MJ/3F5TC2yer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codeby.net/resources/tomas-limonchelli-i-dr-sistemnoe-i-setevoe-administrirovanie.217/" TargetMode="External"/><Relationship Id="rId2" Type="http://schemas.openxmlformats.org/officeDocument/2006/relationships/hyperlink" Target="https://cloud.mail.ru/public/9Vyv/2k7M1q6GF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codeby.net/resources/unix-i-linux-rukovodstvo-sistemnogo-administratora.728/" TargetMode="External"/><Relationship Id="rId2" Type="http://schemas.openxmlformats.org/officeDocument/2006/relationships/hyperlink" Target="https://cloud.mail.ru/public/5gMX/Puyjq5BY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c/KirillSemaev/" TargetMode="External"/><Relationship Id="rId4" Type="http://schemas.openxmlformats.org/officeDocument/2006/relationships/hyperlink" Target="https://cloud.mail.ru/public/3J9M/37mX668Es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cloud.mail.ru/public/5cvL/5ECt3ibSF" TargetMode="External"/><Relationship Id="rId2" Type="http://schemas.openxmlformats.org/officeDocument/2006/relationships/hyperlink" Target="https://codeby.net/resources/aditja-bxargava-grokaem-algoritmy.796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s://refactoring.guru/ru/design-patterns/book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codeby.net/resources/ceh-v10-certified-ethical-hacker-study-guide.695/" TargetMode="External"/><Relationship Id="rId13" Type="http://schemas.openxmlformats.org/officeDocument/2006/relationships/hyperlink" Target="https://cloud.mail.ru/public/2Yee/3ndf8CrTm" TargetMode="External"/><Relationship Id="rId3" Type="http://schemas.openxmlformats.org/officeDocument/2006/relationships/hyperlink" Target="https://codeby.net/resources/books-sparc-flow-zanimajsja-xakingom-s-lovkostju-boga-kniga-2.378/" TargetMode="External"/><Relationship Id="rId7" Type="http://schemas.openxmlformats.org/officeDocument/2006/relationships/hyperlink" Target="https://cloud.mail.ru/public/59qr/3u26xyN6q" TargetMode="External"/><Relationship Id="rId12" Type="http://schemas.openxmlformats.org/officeDocument/2006/relationships/hyperlink" Target="https://codeby.net/resources/black-hat-python-rus.750/" TargetMode="External"/><Relationship Id="rId17" Type="http://schemas.openxmlformats.org/officeDocument/2006/relationships/hyperlink" Target="https://cloud.mail.ru/public/4tpZ/2jCDqfVP8" TargetMode="External"/><Relationship Id="rId2" Type="http://schemas.openxmlformats.org/officeDocument/2006/relationships/hyperlink" Target="https://codeby.net/resources/books-sparc-flow-zanimajsja-xakingom-s-lovkostju-pornozvezdy-vzlamyvaem-planetu-kniga-1.370/" TargetMode="External"/><Relationship Id="rId16" Type="http://schemas.openxmlformats.org/officeDocument/2006/relationships/hyperlink" Target="https://owasp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loud.mail.ru/public/261X/4ivcfxVUd" TargetMode="External"/><Relationship Id="rId11" Type="http://schemas.openxmlformats.org/officeDocument/2006/relationships/hyperlink" Target="https://codeby.net/resources/d-ehrikson-xaking-iskusstvo-ehksplojta-simvol-pljus-2010-god-512-str.5/" TargetMode="External"/><Relationship Id="rId5" Type="http://schemas.openxmlformats.org/officeDocument/2006/relationships/hyperlink" Target="https://codeby.net/resources/books-sparc-flow-zanimajsja-xakingom-kak-legenda-vzlamyvaem-planetu-kniga-4.386/" TargetMode="External"/><Relationship Id="rId15" Type="http://schemas.openxmlformats.org/officeDocument/2006/relationships/hyperlink" Target="https://cloud.mail.ru/public/5FAg/2MdsA1YSL" TargetMode="External"/><Relationship Id="rId10" Type="http://schemas.openxmlformats.org/officeDocument/2006/relationships/hyperlink" Target="https://drive.google.com/file/d/0Bw1tpOoY9MYrOFpyak5EdEhKRjA/view" TargetMode="External"/><Relationship Id="rId4" Type="http://schemas.openxmlformats.org/officeDocument/2006/relationships/hyperlink" Target="https://cloud.mail.ru/public/vn8H/pccuA7Xb4" TargetMode="External"/><Relationship Id="rId9" Type="http://schemas.openxmlformats.org/officeDocument/2006/relationships/hyperlink" Target="https://drive.google.com/file/d/1glgJwSaJhDsm3HVdQzuiCsaDZpEIV-a3/view" TargetMode="External"/><Relationship Id="rId14" Type="http://schemas.openxmlformats.org/officeDocument/2006/relationships/hyperlink" Target="https://codeby.net/resources/kali-linux-ot-razrabotchikov.220/" TargetMode="Externa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hackademic.teilar.gr/" TargetMode="External"/><Relationship Id="rId3" Type="http://schemas.openxmlformats.org/officeDocument/2006/relationships/hyperlink" Target="https://xss-game.appspot.com/?utm_source=webopsweekly&amp;utm_medium=email" TargetMode="External"/><Relationship Id="rId7" Type="http://schemas.openxmlformats.org/officeDocument/2006/relationships/hyperlink" Target="http://www.try2hack.nl/" TargetMode="External"/><Relationship Id="rId2" Type="http://schemas.openxmlformats.org/officeDocument/2006/relationships/hyperlink" Target="https://www.root-me.org/?lang=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amnvulnerableiosapp.com/" TargetMode="External"/><Relationship Id="rId5" Type="http://schemas.openxmlformats.org/officeDocument/2006/relationships/hyperlink" Target="http://www.itsecgames.com/" TargetMode="External"/><Relationship Id="rId4" Type="http://schemas.openxmlformats.org/officeDocument/2006/relationships/hyperlink" Target="https://www.hackthebox.eu/" TargetMode="External"/><Relationship Id="rId9" Type="http://schemas.openxmlformats.org/officeDocument/2006/relationships/hyperlink" Target="https://hack.me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CB925-E2BC-4E9E-B7AD-EE3063CE3B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/>
          </a:bodyPr>
          <a:lstStyle/>
          <a:p>
            <a:r>
              <a:rPr lang="kk-KZ" b="1" dirty="0"/>
              <a:t>Что такое пентест (</a:t>
            </a:r>
            <a:r>
              <a:rPr lang="en-US" b="1" dirty="0" err="1"/>
              <a:t>pentest</a:t>
            </a:r>
            <a:r>
              <a:rPr lang="en-US" b="1" dirty="0"/>
              <a:t>)?</a:t>
            </a:r>
            <a:br>
              <a:rPr lang="en-US" b="1" dirty="0"/>
            </a:b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142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79516-2306-41B3-A878-2549FAFD0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/>
              <a:t>Заключение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C54FA-7000-4535-916E-ACFD62F74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sz="2000" b="1" dirty="0"/>
              <a:t>Тестирование на проникновение</a:t>
            </a:r>
            <a:r>
              <a:rPr lang="ru-RU" sz="2000" dirty="0"/>
              <a:t> проводится с применением широкого списка специализированных программ и приложений (подбор паролей, поиск уязвимостей портов IP-сетей, обнаружение вредоносных программ) и охватывает большое количество пунктов проверки. Самые распространенные из них:</a:t>
            </a:r>
          </a:p>
          <a:p>
            <a:pPr algn="just"/>
            <a:r>
              <a:rPr lang="ru-RU" sz="2000" dirty="0"/>
              <a:t>Сбор информации (поиск данных о заказчике в открытых источниках, сбор данных о допусках сотрудников)</a:t>
            </a:r>
          </a:p>
          <a:p>
            <a:pPr algn="just"/>
            <a:r>
              <a:rPr lang="ru-RU" sz="2000" dirty="0"/>
              <a:t>Поиск технической базы (определение и сбор данных о существующих ресурсах, операционных системах, программном обеспечении и приложениях)</a:t>
            </a:r>
          </a:p>
          <a:p>
            <a:pPr algn="just"/>
            <a:r>
              <a:rPr lang="ru-RU" sz="2000" dirty="0"/>
              <a:t>Анализ уязвимостей и угроз (обнаружение уязвимостей в системах безопасности, приложениях и программном обеспечении с применением специализированных программ и утилит)</a:t>
            </a:r>
          </a:p>
          <a:p>
            <a:pPr algn="just"/>
            <a:r>
              <a:rPr lang="ru-RU" sz="2000" dirty="0"/>
              <a:t>Эксплуатация и обработка данных (на этом этапе происходит имитация реальной атаки злоумышленников для получения сведений об имеющихся уязвимостях с целью последующего анализа, а так же сбор данных о возможных сроках взлома системы и расчета экономических рисков)</a:t>
            </a:r>
          </a:p>
          <a:p>
            <a:pPr algn="just"/>
            <a:r>
              <a:rPr lang="ru-RU" sz="2000" dirty="0"/>
              <a:t>Формирование отчета (этап оформления полученной информации, составление рекомендаций и инструкций к устранению существующих уязвимостей)</a:t>
            </a:r>
          </a:p>
        </p:txBody>
      </p:sp>
    </p:spTree>
    <p:extLst>
      <p:ext uri="{BB962C8B-B14F-4D97-AF65-F5344CB8AC3E}">
        <p14:creationId xmlns:p14="http://schemas.microsoft.com/office/powerpoint/2010/main" val="4036149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7FAB0-6212-4109-BF14-8D867309B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77683"/>
            <a:ext cx="10515600" cy="1325563"/>
          </a:xfrm>
        </p:spPr>
        <p:txBody>
          <a:bodyPr/>
          <a:lstStyle/>
          <a:p>
            <a:pPr algn="ctr"/>
            <a:r>
              <a:rPr lang="ru-RU" b="1" dirty="0"/>
              <a:t>План обучения </a:t>
            </a:r>
            <a:r>
              <a:rPr lang="ru-RU" b="1" dirty="0" err="1"/>
              <a:t>пентесту</a:t>
            </a:r>
            <a:r>
              <a:rPr lang="ru-RU" b="1" dirty="0"/>
              <a:t> </a:t>
            </a:r>
            <a:br>
              <a:rPr lang="ru-RU" b="1" dirty="0"/>
            </a:br>
            <a:r>
              <a:rPr lang="ru-RU" b="1" dirty="0"/>
              <a:t>с нуля и до профессионала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1189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90731-D8EB-459B-ACFF-8CB4BCD9F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>
                <a:solidFill>
                  <a:srgbClr val="FFC000"/>
                </a:solidFill>
              </a:rPr>
              <a:t>Основы. </a:t>
            </a:r>
            <a:r>
              <a:rPr lang="kk-KZ" dirty="0"/>
              <a:t>Начальный уровень: сети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132FA-E8AA-451D-BC31-7C68DB9800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5166"/>
            <a:ext cx="10515600" cy="50244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400" dirty="0"/>
              <a:t>Книга: </a:t>
            </a:r>
            <a:r>
              <a:rPr lang="ru-RU" sz="1400" dirty="0">
                <a:hlinkClick r:id="rId2"/>
              </a:rPr>
              <a:t>Николай Кузьменко: Компьютерные сети и сетевые технологии</a:t>
            </a:r>
            <a:r>
              <a:rPr lang="ru-RU" sz="1400" dirty="0"/>
              <a:t> . Подробнее: Книга охватывает очень широкий круг вопросов. Отлично подойдет в качестве первой книги по сетям, а так же познакомит с разными </a:t>
            </a:r>
            <a:r>
              <a:rPr lang="ru-RU" sz="1400" dirty="0" err="1"/>
              <a:t>вещами,такими</a:t>
            </a:r>
            <a:r>
              <a:rPr lang="ru-RU" sz="1400" dirty="0"/>
              <a:t> как: </a:t>
            </a:r>
            <a:r>
              <a:rPr lang="ru-RU" sz="1400" dirty="0" err="1"/>
              <a:t>рейдмасивы</a:t>
            </a:r>
            <a:r>
              <a:rPr lang="ru-RU" sz="1400" dirty="0"/>
              <a:t>, как работает сервер и т.д.</a:t>
            </a:r>
            <a:br>
              <a:rPr lang="ru-RU" sz="1400" dirty="0"/>
            </a:br>
            <a:br>
              <a:rPr lang="ru-RU" sz="1400" dirty="0"/>
            </a:br>
            <a:r>
              <a:rPr lang="ru-RU" sz="1400" dirty="0"/>
              <a:t>Книга: </a:t>
            </a:r>
            <a:r>
              <a:rPr lang="ru-RU" sz="1400" dirty="0" err="1">
                <a:hlinkClick r:id="rId3"/>
              </a:rPr>
              <a:t>Э.Таненбаум</a:t>
            </a:r>
            <a:r>
              <a:rPr lang="ru-RU" sz="1400" dirty="0">
                <a:hlinkClick r:id="rId3"/>
              </a:rPr>
              <a:t>, </a:t>
            </a:r>
            <a:r>
              <a:rPr lang="ru-RU" sz="1400" dirty="0" err="1">
                <a:hlinkClick r:id="rId3"/>
              </a:rPr>
              <a:t>Д.Уэзеролл</a:t>
            </a:r>
            <a:r>
              <a:rPr lang="ru-RU" sz="1400" dirty="0">
                <a:hlinkClick r:id="rId3"/>
              </a:rPr>
              <a:t> "Компьютерные сети" 5-е изд. (2012)</a:t>
            </a:r>
            <a:br>
              <a:rPr lang="ru-RU" sz="1400" dirty="0"/>
            </a:br>
            <a:r>
              <a:rPr lang="ru-RU" sz="1400" dirty="0"/>
              <a:t>Подробнее: В книге последовательно изложены основные концепции по компьютерным сетям, определяющие современное состояние и тенденции.</a:t>
            </a:r>
            <a:br>
              <a:rPr lang="ru-RU" sz="1400" dirty="0"/>
            </a:br>
            <a:r>
              <a:rPr lang="ru-RU" sz="1400" dirty="0"/>
              <a:t>Лучшее что можно найти на русском языке. Стоит прочесть после Кузьменко, в качестве закрепления материала.</a:t>
            </a:r>
            <a:br>
              <a:rPr lang="ru-RU" sz="1400" dirty="0"/>
            </a:br>
            <a:br>
              <a:rPr lang="ru-RU" sz="1400" dirty="0"/>
            </a:br>
            <a:r>
              <a:rPr lang="ru-RU" sz="1400" dirty="0" err="1"/>
              <a:t>YouTube</a:t>
            </a:r>
            <a:r>
              <a:rPr lang="ru-RU" sz="1400" dirty="0"/>
              <a:t> канал: </a:t>
            </a:r>
            <a:r>
              <a:rPr lang="ru-RU" sz="1400" dirty="0" err="1">
                <a:hlinkClick r:id="rId4"/>
              </a:rPr>
              <a:t>Andrey</a:t>
            </a:r>
            <a:r>
              <a:rPr lang="ru-RU" sz="1400" dirty="0">
                <a:hlinkClick r:id="rId4"/>
              </a:rPr>
              <a:t> </a:t>
            </a:r>
            <a:r>
              <a:rPr lang="ru-RU" sz="1400" dirty="0" err="1">
                <a:hlinkClick r:id="rId4"/>
              </a:rPr>
              <a:t>Sozykin</a:t>
            </a:r>
            <a:br>
              <a:rPr lang="ru-RU" sz="1400" dirty="0"/>
            </a:br>
            <a:r>
              <a:rPr lang="ru-RU" sz="1400" dirty="0"/>
              <a:t>Подробнее: Прошерстив русский </a:t>
            </a:r>
            <a:r>
              <a:rPr lang="ru-RU" sz="1400" dirty="0" err="1"/>
              <a:t>YouTube</a:t>
            </a:r>
            <a:r>
              <a:rPr lang="ru-RU" sz="1400" dirty="0"/>
              <a:t>, понял, что данный канал - это лучшее что можно посмотреть по этой теме.</a:t>
            </a:r>
            <a:br>
              <a:rPr lang="ru-RU" sz="1400" dirty="0"/>
            </a:br>
            <a:br>
              <a:rPr lang="ru-RU" sz="1400" dirty="0"/>
            </a:br>
            <a:r>
              <a:rPr lang="ru-RU" sz="1400" dirty="0"/>
              <a:t>Книга: </a:t>
            </a:r>
            <a:r>
              <a:rPr lang="ru-RU" sz="1400" dirty="0">
                <a:hlinkClick r:id="rId5"/>
              </a:rPr>
              <a:t>Официальное руководство </a:t>
            </a:r>
            <a:r>
              <a:rPr lang="ru-RU" sz="1400" dirty="0" err="1">
                <a:hlinkClick r:id="rId5"/>
              </a:rPr>
              <a:t>Cisco</a:t>
            </a:r>
            <a:r>
              <a:rPr lang="ru-RU" sz="1400" dirty="0">
                <a:hlinkClick r:id="rId5"/>
              </a:rPr>
              <a:t> по подготовке к сертификационным экзаменам</a:t>
            </a:r>
            <a:br>
              <a:rPr lang="ru-RU" sz="1400" dirty="0"/>
            </a:br>
            <a:r>
              <a:rPr lang="ru-RU" sz="1400" dirty="0"/>
              <a:t>Подробнее: Первый шаг к выполнению практических заданий. Читать параллельно с ниже приведёнными курсами.</a:t>
            </a:r>
            <a:br>
              <a:rPr lang="ru-RU" sz="1400" dirty="0"/>
            </a:br>
            <a:br>
              <a:rPr lang="ru-RU" sz="1400" dirty="0"/>
            </a:br>
            <a:r>
              <a:rPr lang="ru-RU" sz="1400" dirty="0" err="1"/>
              <a:t>YouTube</a:t>
            </a:r>
            <a:r>
              <a:rPr lang="ru-RU" sz="1400" dirty="0"/>
              <a:t> плейлист: </a:t>
            </a:r>
            <a:r>
              <a:rPr lang="ru-RU" sz="1400" dirty="0">
                <a:hlinkClick r:id="rId6"/>
              </a:rPr>
              <a:t>Настройка </a:t>
            </a:r>
            <a:r>
              <a:rPr lang="ru-RU" sz="1400" dirty="0" err="1">
                <a:hlinkClick r:id="rId6"/>
              </a:rPr>
              <a:t>cisco</a:t>
            </a:r>
            <a:r>
              <a:rPr lang="ru-RU" sz="1400" dirty="0">
                <a:hlinkClick r:id="rId6"/>
              </a:rPr>
              <a:t> от простого к сложному</a:t>
            </a:r>
            <a:br>
              <a:rPr lang="ru-RU" sz="1400" dirty="0"/>
            </a:br>
            <a:br>
              <a:rPr lang="ru-RU" sz="1400" dirty="0"/>
            </a:br>
            <a:r>
              <a:rPr lang="ru-RU" sz="1400" dirty="0" err="1"/>
              <a:t>YouTube</a:t>
            </a:r>
            <a:r>
              <a:rPr lang="ru-RU" sz="1400" dirty="0"/>
              <a:t> плейлист: </a:t>
            </a:r>
            <a:r>
              <a:rPr lang="ru-RU" sz="1400" dirty="0">
                <a:hlinkClick r:id="rId7"/>
              </a:rPr>
              <a:t>Курс молодого бойца CCNA </a:t>
            </a:r>
            <a:r>
              <a:rPr lang="ru-RU" sz="1400" dirty="0" err="1">
                <a:hlinkClick r:id="rId7"/>
              </a:rPr>
              <a:t>cisco</a:t>
            </a:r>
            <a:br>
              <a:rPr lang="ru-RU" sz="1400" dirty="0"/>
            </a:br>
            <a:r>
              <a:rPr lang="ru-RU" sz="1400" dirty="0"/>
              <a:t>Подробнее: Начинаем практику по работе с коммутаторами и маршрутизаторами </a:t>
            </a:r>
            <a:r>
              <a:rPr lang="ru-RU" sz="1400" dirty="0" err="1"/>
              <a:t>Cisco</a:t>
            </a:r>
            <a:r>
              <a:rPr lang="ru-RU" sz="1400" dirty="0"/>
              <a:t>. Работа с другими коммутаторами, как правило,</a:t>
            </a:r>
            <a:br>
              <a:rPr lang="ru-RU" sz="1400" dirty="0"/>
            </a:br>
            <a:r>
              <a:rPr lang="ru-RU" sz="1400" dirty="0"/>
              <a:t>ничем принципиально не отличается, кроме синтаксиса команд и более скудным функционалом.</a:t>
            </a:r>
            <a:br>
              <a:rPr lang="ru-RU" sz="1400" dirty="0"/>
            </a:br>
            <a:br>
              <a:rPr lang="ru-RU" sz="1400" dirty="0"/>
            </a:br>
            <a:r>
              <a:rPr lang="ru-RU" sz="1400" dirty="0"/>
              <a:t>Книга: </a:t>
            </a:r>
            <a:r>
              <a:rPr lang="ru-RU" sz="1400" dirty="0">
                <a:hlinkClick r:id="rId8"/>
              </a:rPr>
              <a:t>Анализ пакетов: практическое руководство по использованию </a:t>
            </a:r>
            <a:r>
              <a:rPr lang="ru-RU" sz="1400" dirty="0" err="1">
                <a:hlinkClick r:id="rId8"/>
              </a:rPr>
              <a:t>Wireshark</a:t>
            </a:r>
            <a:r>
              <a:rPr lang="ru-RU" sz="1400" dirty="0">
                <a:hlinkClick r:id="rId8"/>
              </a:rPr>
              <a:t> и </a:t>
            </a:r>
            <a:r>
              <a:rPr lang="ru-RU" sz="1400" dirty="0" err="1">
                <a:hlinkClick r:id="rId8"/>
              </a:rPr>
              <a:t>tcpdump</a:t>
            </a:r>
            <a:r>
              <a:rPr lang="ru-RU" sz="1400" dirty="0">
                <a:hlinkClick r:id="rId8"/>
              </a:rPr>
              <a:t> для решения реальных проблем в локальных сетях</a:t>
            </a:r>
            <a:br>
              <a:rPr lang="ru-RU" sz="1400" dirty="0"/>
            </a:br>
            <a:r>
              <a:rPr lang="ru-RU" sz="1400" dirty="0"/>
              <a:t>Подробнее: Умение работать с </a:t>
            </a:r>
            <a:r>
              <a:rPr lang="ru-RU" sz="1400" dirty="0" err="1"/>
              <a:t>Wireshark</a:t>
            </a:r>
            <a:r>
              <a:rPr lang="ru-RU" sz="1400" dirty="0"/>
              <a:t> и </a:t>
            </a:r>
            <a:r>
              <a:rPr lang="ru-RU" sz="1400" dirty="0" err="1"/>
              <a:t>tcpdump</a:t>
            </a:r>
            <a:r>
              <a:rPr lang="ru-RU" sz="1400" dirty="0"/>
              <a:t> является обязательный навыком, как сетевого инженера, так и начинающего </a:t>
            </a:r>
            <a:r>
              <a:rPr lang="ru-RU" sz="1400" dirty="0" err="1"/>
              <a:t>пентестера</a:t>
            </a:r>
            <a:r>
              <a:rPr lang="ru-RU" sz="1400" dirty="0"/>
              <a:t>.</a:t>
            </a:r>
            <a:br>
              <a:rPr lang="ru-RU" sz="1400" dirty="0"/>
            </a:br>
            <a:br>
              <a:rPr lang="ru-RU" sz="1400" dirty="0"/>
            </a:br>
            <a:r>
              <a:rPr lang="ru-RU" sz="1400" dirty="0"/>
              <a:t>Инструменты для практики: </a:t>
            </a:r>
            <a:r>
              <a:rPr lang="ru-RU" sz="1400" dirty="0" err="1">
                <a:hlinkClick r:id="rId9"/>
              </a:rPr>
              <a:t>cisco</a:t>
            </a:r>
            <a:r>
              <a:rPr lang="ru-RU" sz="1400" dirty="0">
                <a:hlinkClick r:id="rId9"/>
              </a:rPr>
              <a:t> </a:t>
            </a:r>
            <a:r>
              <a:rPr lang="ru-RU" sz="1400" dirty="0" err="1">
                <a:hlinkClick r:id="rId9"/>
              </a:rPr>
              <a:t>packet</a:t>
            </a:r>
            <a:r>
              <a:rPr lang="ru-RU" sz="1400" dirty="0">
                <a:hlinkClick r:id="rId9"/>
              </a:rPr>
              <a:t> </a:t>
            </a:r>
            <a:r>
              <a:rPr lang="ru-RU" sz="1400" dirty="0" err="1">
                <a:hlinkClick r:id="rId9"/>
              </a:rPr>
              <a:t>tracer</a:t>
            </a:r>
            <a:r>
              <a:rPr lang="ru-RU" sz="1400" dirty="0"/>
              <a:t>, </a:t>
            </a:r>
            <a:r>
              <a:rPr lang="ru-RU" sz="1400" dirty="0" err="1">
                <a:hlinkClick r:id="rId10"/>
              </a:rPr>
              <a:t>eve-ng</a:t>
            </a:r>
            <a:r>
              <a:rPr lang="ru-RU" sz="1400" dirty="0"/>
              <a:t>, </a:t>
            </a:r>
            <a:r>
              <a:rPr lang="ru-RU" sz="1400" dirty="0" err="1">
                <a:hlinkClick r:id="rId11"/>
              </a:rPr>
              <a:t>wireshark</a:t>
            </a:r>
            <a:r>
              <a:rPr lang="ru-RU" sz="1400" dirty="0"/>
              <a:t>, </a:t>
            </a:r>
            <a:r>
              <a:rPr lang="ru-RU" sz="1400" dirty="0" err="1">
                <a:hlinkClick r:id="rId12"/>
              </a:rPr>
              <a:t>tcpdump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043471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29A53-1EBC-40D0-AC20-F4A61BA13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Операционные системы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BF02F8-018F-4E55-82D1-CFB8D5E25B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Книга: </a:t>
            </a:r>
            <a:r>
              <a:rPr lang="ru-RU" dirty="0" err="1">
                <a:hlinkClick r:id="rId2"/>
              </a:rPr>
              <a:t>Linux</a:t>
            </a:r>
            <a:r>
              <a:rPr lang="ru-RU" dirty="0">
                <a:hlinkClick r:id="rId2"/>
              </a:rPr>
              <a:t> от новичка к профессионалу 6 издание</a:t>
            </a:r>
            <a:br>
              <a:rPr lang="ru-RU" dirty="0"/>
            </a:br>
            <a:r>
              <a:rPr lang="ru-RU" dirty="0"/>
              <a:t>Подробнее: Очень хорошая, но объемная книга, которая охватывает большое количество дистрибутивов и практик по работе с ними.</a:t>
            </a:r>
            <a:br>
              <a:rPr lang="ru-RU" dirty="0"/>
            </a:br>
            <a:br>
              <a:rPr lang="ru-RU" dirty="0"/>
            </a:br>
            <a:r>
              <a:rPr lang="ru-RU" dirty="0"/>
              <a:t>Книга: </a:t>
            </a:r>
            <a:r>
              <a:rPr lang="ru-RU" dirty="0">
                <a:hlinkClick r:id="rId3"/>
              </a:rPr>
              <a:t>Командная строка </a:t>
            </a:r>
            <a:r>
              <a:rPr lang="ru-RU" dirty="0" err="1">
                <a:hlinkClick r:id="rId3"/>
              </a:rPr>
              <a:t>Linux</a:t>
            </a:r>
            <a:r>
              <a:rPr lang="ru-RU" dirty="0">
                <a:hlinkClick r:id="rId3"/>
              </a:rPr>
              <a:t>. Полное руководство. 2-е межд. </a:t>
            </a:r>
            <a:r>
              <a:rPr lang="ru-RU" dirty="0" err="1">
                <a:hlinkClick r:id="rId3"/>
              </a:rPr>
              <a:t>изд</a:t>
            </a:r>
            <a:br>
              <a:rPr lang="ru-RU" dirty="0"/>
            </a:br>
            <a:r>
              <a:rPr lang="ru-RU" dirty="0"/>
              <a:t>Подробнее: Отличная книга, в которой описано множество трюков по работе с </a:t>
            </a:r>
            <a:r>
              <a:rPr lang="ru-RU" dirty="0" err="1"/>
              <a:t>Linux</a:t>
            </a:r>
            <a:br>
              <a:rPr lang="ru-RU" dirty="0"/>
            </a:br>
            <a:br>
              <a:rPr lang="ru-RU" dirty="0"/>
            </a:br>
            <a:r>
              <a:rPr lang="ru-RU" dirty="0"/>
              <a:t>Книга: </a:t>
            </a:r>
            <a:r>
              <a:rPr lang="ru-RU" dirty="0" err="1">
                <a:hlinkClick r:id="rId4"/>
              </a:rPr>
              <a:t>Руссинович</a:t>
            </a:r>
            <a:r>
              <a:rPr lang="ru-RU" dirty="0">
                <a:hlinkClick r:id="rId4"/>
              </a:rPr>
              <a:t> Марк, Соломон Дэвид "Внутреннее устройство </a:t>
            </a:r>
            <a:r>
              <a:rPr lang="ru-RU" dirty="0" err="1">
                <a:hlinkClick r:id="rId4"/>
              </a:rPr>
              <a:t>Windows</a:t>
            </a:r>
            <a:r>
              <a:rPr lang="ru-RU" dirty="0">
                <a:hlinkClick r:id="rId4"/>
              </a:rPr>
              <a:t>"</a:t>
            </a:r>
            <a:br>
              <a:rPr lang="ru-RU" dirty="0"/>
            </a:br>
            <a:r>
              <a:rPr lang="ru-RU" dirty="0"/>
              <a:t>Подробнее: Книга охватывает очень много моментов, которые будут полезны будущему </a:t>
            </a:r>
            <a:r>
              <a:rPr lang="ru-RU" dirty="0" err="1"/>
              <a:t>пентестеру</a:t>
            </a:r>
            <a:r>
              <a:rPr lang="ru-RU" dirty="0"/>
              <a:t>. Есть отдельные главы посвященные безопасности ОС.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1759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5BA62-5F6E-42C1-9249-2638C5D10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334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Инструменты для практики: Повседневное использование ОС и решение возникающих проблем</a:t>
            </a:r>
            <a:r>
              <a:rPr lang="ru-RU" dirty="0"/>
              <a:t>​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2B977-EED9-41A9-B0DC-1B7506289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84978"/>
            <a:ext cx="10515600" cy="4044100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Программирование</a:t>
            </a:r>
            <a:br>
              <a:rPr lang="ru-RU" dirty="0"/>
            </a:br>
            <a:br>
              <a:rPr lang="ru-RU" dirty="0"/>
            </a:br>
            <a:r>
              <a:rPr lang="ru-RU" dirty="0"/>
              <a:t>Книга: </a:t>
            </a:r>
            <a:r>
              <a:rPr lang="ru-RU" dirty="0">
                <a:hlinkClick r:id="rId2"/>
              </a:rPr>
              <a:t>“Укус Питона” – “A </a:t>
            </a:r>
            <a:r>
              <a:rPr lang="ru-RU" dirty="0" err="1">
                <a:hlinkClick r:id="rId2"/>
              </a:rPr>
              <a:t>Byte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of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Python</a:t>
            </a:r>
            <a:r>
              <a:rPr lang="ru-RU" dirty="0">
                <a:hlinkClick r:id="rId2"/>
              </a:rPr>
              <a:t>”</a:t>
            </a:r>
            <a:br>
              <a:rPr lang="ru-RU" dirty="0"/>
            </a:br>
            <a:r>
              <a:rPr lang="ru-RU" dirty="0"/>
              <a:t>Подробнее: Отличная книга для начинающих. Находится в свободном доступе.</a:t>
            </a:r>
            <a:br>
              <a:rPr lang="ru-RU" dirty="0"/>
            </a:br>
            <a:br>
              <a:rPr lang="ru-RU" dirty="0"/>
            </a:br>
            <a:r>
              <a:rPr lang="ru-RU" dirty="0"/>
              <a:t>Книга: </a:t>
            </a:r>
            <a:r>
              <a:rPr lang="ru-RU" dirty="0">
                <a:hlinkClick r:id="rId3"/>
              </a:rPr>
              <a:t>Марк </a:t>
            </a:r>
            <a:r>
              <a:rPr lang="ru-RU" dirty="0" err="1">
                <a:hlinkClick r:id="rId3"/>
              </a:rPr>
              <a:t>Лутц</a:t>
            </a:r>
            <a:r>
              <a:rPr lang="ru-RU" dirty="0">
                <a:hlinkClick r:id="rId3"/>
              </a:rPr>
              <a:t> "Программирование на </a:t>
            </a:r>
            <a:r>
              <a:rPr lang="ru-RU" dirty="0" err="1">
                <a:hlinkClick r:id="rId3"/>
              </a:rPr>
              <a:t>Python</a:t>
            </a:r>
            <a:r>
              <a:rPr lang="ru-RU" dirty="0">
                <a:hlinkClick r:id="rId3"/>
              </a:rPr>
              <a:t>" 1-й ТОМ 4-ое издание</a:t>
            </a:r>
            <a:br>
              <a:rPr lang="ru-RU" dirty="0"/>
            </a:br>
            <a:r>
              <a:rPr lang="ru-RU" dirty="0"/>
              <a:t>Подробнее: Та книга, с которой я начинал.</a:t>
            </a:r>
            <a:br>
              <a:rPr lang="ru-RU" dirty="0"/>
            </a:br>
            <a:br>
              <a:rPr lang="ru-RU" dirty="0"/>
            </a:br>
            <a:r>
              <a:rPr lang="ru-RU" dirty="0"/>
              <a:t>Книга: </a:t>
            </a:r>
            <a:r>
              <a:rPr lang="ru-RU" dirty="0">
                <a:hlinkClick r:id="rId4"/>
              </a:rPr>
              <a:t>Марк </a:t>
            </a:r>
            <a:r>
              <a:rPr lang="ru-RU" dirty="0" err="1">
                <a:hlinkClick r:id="rId4"/>
              </a:rPr>
              <a:t>Лутц</a:t>
            </a:r>
            <a:r>
              <a:rPr lang="ru-RU" dirty="0">
                <a:hlinkClick r:id="rId4"/>
              </a:rPr>
              <a:t> "Программирование на </a:t>
            </a:r>
            <a:r>
              <a:rPr lang="ru-RU" dirty="0" err="1">
                <a:hlinkClick r:id="rId4"/>
              </a:rPr>
              <a:t>Python</a:t>
            </a:r>
            <a:r>
              <a:rPr lang="ru-RU" dirty="0">
                <a:hlinkClick r:id="rId4"/>
              </a:rPr>
              <a:t>" 2-й ТОМ 4-ое издание</a:t>
            </a:r>
            <a:br>
              <a:rPr lang="ru-RU" dirty="0"/>
            </a:br>
            <a:br>
              <a:rPr lang="ru-RU" dirty="0"/>
            </a:br>
            <a:r>
              <a:rPr lang="ru-RU" dirty="0"/>
              <a:t>Книга: </a:t>
            </a:r>
            <a:r>
              <a:rPr lang="ru-RU" dirty="0">
                <a:hlinkClick r:id="rId5"/>
              </a:rPr>
              <a:t>Марк </a:t>
            </a:r>
            <a:r>
              <a:rPr lang="ru-RU" dirty="0" err="1">
                <a:hlinkClick r:id="rId5"/>
              </a:rPr>
              <a:t>Лутц</a:t>
            </a:r>
            <a:r>
              <a:rPr lang="ru-RU" dirty="0">
                <a:hlinkClick r:id="rId5"/>
              </a:rPr>
              <a:t> "Изучаем </a:t>
            </a:r>
            <a:r>
              <a:rPr lang="ru-RU" dirty="0" err="1">
                <a:hlinkClick r:id="rId5"/>
              </a:rPr>
              <a:t>Python</a:t>
            </a:r>
            <a:r>
              <a:rPr lang="ru-RU" dirty="0">
                <a:hlinkClick r:id="rId5"/>
              </a:rPr>
              <a:t>" 1-й ТОМ, 5-ое издание</a:t>
            </a:r>
            <a:br>
              <a:rPr lang="ru-RU" dirty="0"/>
            </a:br>
            <a:br>
              <a:rPr lang="ru-RU" dirty="0"/>
            </a:br>
            <a:r>
              <a:rPr lang="ru-RU" dirty="0"/>
              <a:t>Книга: </a:t>
            </a:r>
            <a:r>
              <a:rPr lang="ru-RU" dirty="0">
                <a:hlinkClick r:id="rId6"/>
              </a:rPr>
              <a:t>Марк </a:t>
            </a:r>
            <a:r>
              <a:rPr lang="ru-RU" dirty="0" err="1">
                <a:hlinkClick r:id="rId6"/>
              </a:rPr>
              <a:t>Лутц</a:t>
            </a:r>
            <a:r>
              <a:rPr lang="ru-RU" dirty="0">
                <a:hlinkClick r:id="rId6"/>
              </a:rPr>
              <a:t> "Изучаем </a:t>
            </a:r>
            <a:r>
              <a:rPr lang="ru-RU" dirty="0" err="1">
                <a:hlinkClick r:id="rId6"/>
              </a:rPr>
              <a:t>Python</a:t>
            </a:r>
            <a:r>
              <a:rPr lang="ru-RU" dirty="0">
                <a:hlinkClick r:id="rId6"/>
              </a:rPr>
              <a:t>" 2-й ТОМ, 5-ое издание</a:t>
            </a:r>
            <a:br>
              <a:rPr lang="ru-RU" dirty="0"/>
            </a:br>
            <a:br>
              <a:rPr lang="ru-RU" dirty="0"/>
            </a:br>
            <a:r>
              <a:rPr lang="ru-RU" dirty="0" err="1"/>
              <a:t>YouTube</a:t>
            </a:r>
            <a:r>
              <a:rPr lang="ru-RU" dirty="0"/>
              <a:t> канал: </a:t>
            </a:r>
            <a:r>
              <a:rPr lang="ru-RU" dirty="0">
                <a:hlinkClick r:id="rId7"/>
              </a:rPr>
              <a:t>Олег Молчанов</a:t>
            </a:r>
            <a:br>
              <a:rPr lang="ru-RU" dirty="0"/>
            </a:br>
            <a:r>
              <a:rPr lang="ru-RU" dirty="0"/>
              <a:t>Подробнее: Лучший русскоязычный канал, посвященный обучению программирования на </a:t>
            </a:r>
            <a:r>
              <a:rPr lang="ru-RU" dirty="0" err="1"/>
              <a:t>Python</a:t>
            </a:r>
            <a:br>
              <a:rPr lang="ru-RU" dirty="0"/>
            </a:br>
            <a:br>
              <a:rPr lang="ru-RU" dirty="0"/>
            </a:br>
            <a:r>
              <a:rPr lang="ru-RU" dirty="0"/>
              <a:t>Инструменты для практики: Любая IDLE, которая угодна душе, их существует огромное множество. Очень важно постоянно писать код и пытаться с помощью программирования решать повседневные задачи.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969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6192C-9D5C-49BF-AC44-5ACE81271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solidFill>
                  <a:srgbClr val="FFC000"/>
                </a:solidFill>
              </a:rPr>
              <a:t>Средний уровень. </a:t>
            </a:r>
            <a:r>
              <a:rPr lang="kk-KZ" b="1" dirty="0"/>
              <a:t>Сети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BA5AE-BB47-4792-BE74-78BA344FB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Книга: </a:t>
            </a:r>
            <a:r>
              <a:rPr lang="ru-RU" dirty="0">
                <a:hlinkClick r:id="rId2"/>
              </a:rPr>
              <a:t>TCP/IP. Сетевое администрирование</a:t>
            </a:r>
            <a:br>
              <a:rPr lang="ru-RU" dirty="0"/>
            </a:br>
            <a:r>
              <a:rPr lang="ru-RU" dirty="0"/>
              <a:t>Подробнее: Обязательная к прочтению книга. Две главы посвящены безопасности и разрешению проблем.</a:t>
            </a:r>
            <a:br>
              <a:rPr lang="ru-RU" dirty="0"/>
            </a:br>
            <a:br>
              <a:rPr lang="ru-RU" dirty="0"/>
            </a:br>
            <a:r>
              <a:rPr lang="ru-RU" dirty="0"/>
              <a:t>Книга: </a:t>
            </a:r>
            <a:r>
              <a:rPr lang="ru-RU" dirty="0">
                <a:hlinkClick r:id="rId3"/>
              </a:rPr>
              <a:t>Системное и сетевое администрирование. Практическое руководство</a:t>
            </a:r>
            <a:br>
              <a:rPr lang="ru-RU" dirty="0"/>
            </a:br>
            <a:r>
              <a:rPr lang="ru-RU" dirty="0"/>
              <a:t>Подробнее: Даёт огромные знания по BIND и DNS</a:t>
            </a:r>
            <a:br>
              <a:rPr lang="ru-RU" dirty="0"/>
            </a:br>
            <a:br>
              <a:rPr lang="ru-RU" dirty="0"/>
            </a:br>
            <a:r>
              <a:rPr lang="ru-RU" dirty="0"/>
              <a:t>Обязательно изучить как работают протоколы: </a:t>
            </a:r>
            <a:br>
              <a:rPr lang="ru-RU" dirty="0"/>
            </a:br>
            <a:r>
              <a:rPr lang="ru-RU" dirty="0"/>
              <a:t>TCP/IP, </a:t>
            </a:r>
            <a:r>
              <a:rPr lang="ru-RU" dirty="0" err="1"/>
              <a:t>Ethernet</a:t>
            </a:r>
            <a:r>
              <a:rPr lang="ru-RU" dirty="0"/>
              <a:t>, MPLS, IP SLA, </a:t>
            </a:r>
            <a:r>
              <a:rPr lang="ru-RU" dirty="0" err="1"/>
              <a:t>QoS</a:t>
            </a:r>
            <a:r>
              <a:rPr lang="ru-RU" dirty="0"/>
              <a:t> и </a:t>
            </a:r>
            <a:r>
              <a:rPr lang="ru-RU" dirty="0" err="1"/>
              <a:t>т.п</a:t>
            </a:r>
            <a:endParaRPr lang="ru-RU" dirty="0"/>
          </a:p>
          <a:p>
            <a:r>
              <a:rPr lang="ru-RU" dirty="0"/>
              <a:t>Знания в области IP маршрутизации, знать как работаю протоколы OSPF, EIGRP, BGP</a:t>
            </a:r>
          </a:p>
          <a:p>
            <a:r>
              <a:rPr lang="ru-RU" dirty="0"/>
              <a:t>Знания в L2 и </a:t>
            </a:r>
            <a:r>
              <a:rPr lang="ru-RU" dirty="0" err="1"/>
              <a:t>и</a:t>
            </a:r>
            <a:r>
              <a:rPr lang="ru-RU" dirty="0"/>
              <a:t> понимание работы протоколов STP, RSTP, VTP, </a:t>
            </a:r>
            <a:r>
              <a:rPr lang="ru-RU" dirty="0" err="1"/>
              <a:t>link-aggregation</a:t>
            </a:r>
            <a:endParaRPr lang="ru-RU" dirty="0"/>
          </a:p>
          <a:p>
            <a:r>
              <a:rPr lang="ru-RU" dirty="0"/>
              <a:t>Понимание принципов работы MPLS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3918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3AAB0-E9BB-471E-B125-DCADA58F5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/>
              <a:t>Операционные системы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7827C-18B1-4254-B767-CEC140B62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Книга: </a:t>
            </a:r>
            <a:r>
              <a:rPr lang="ru-RU" dirty="0" err="1">
                <a:hlinkClick r:id="rId2"/>
              </a:rPr>
              <a:t>Линн</a:t>
            </a:r>
            <a:r>
              <a:rPr lang="ru-RU" dirty="0">
                <a:hlinkClick r:id="rId2"/>
              </a:rPr>
              <a:t> С. «Администрирование </a:t>
            </a:r>
            <a:r>
              <a:rPr lang="ru-RU" dirty="0" err="1">
                <a:hlinkClick r:id="rId2"/>
              </a:rPr>
              <a:t>Microsoft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Windows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Server</a:t>
            </a:r>
            <a:r>
              <a:rPr lang="ru-RU" dirty="0">
                <a:hlinkClick r:id="rId2"/>
              </a:rPr>
              <a:t> 2012»</a:t>
            </a:r>
            <a:br>
              <a:rPr lang="ru-RU" dirty="0"/>
            </a:br>
            <a:r>
              <a:rPr lang="ru-RU" dirty="0"/>
              <a:t>Подробнее: Дает представление о работе серверов на базе </a:t>
            </a:r>
            <a:r>
              <a:rPr lang="ru-RU" dirty="0" err="1"/>
              <a:t>Windows</a:t>
            </a:r>
            <a:br>
              <a:rPr lang="ru-RU" dirty="0"/>
            </a:br>
            <a:br>
              <a:rPr lang="ru-RU" dirty="0"/>
            </a:br>
            <a:r>
              <a:rPr lang="ru-RU" dirty="0"/>
              <a:t>Книга: </a:t>
            </a:r>
            <a:r>
              <a:rPr lang="ru-RU" dirty="0" err="1">
                <a:hlinkClick r:id="rId3"/>
              </a:rPr>
              <a:t>Unix</a:t>
            </a:r>
            <a:r>
              <a:rPr lang="ru-RU" dirty="0">
                <a:hlinkClick r:id="rId3"/>
              </a:rPr>
              <a:t> и </a:t>
            </a:r>
            <a:r>
              <a:rPr lang="ru-RU" dirty="0" err="1">
                <a:hlinkClick r:id="rId3"/>
              </a:rPr>
              <a:t>Linux</a:t>
            </a:r>
            <a:r>
              <a:rPr lang="ru-RU" dirty="0">
                <a:hlinkClick r:id="rId3"/>
              </a:rPr>
              <a:t>. Руководство системного администратора</a:t>
            </a:r>
            <a:br>
              <a:rPr lang="ru-RU" dirty="0"/>
            </a:br>
            <a:r>
              <a:rPr lang="ru-RU" dirty="0"/>
              <a:t>Подробнее: Возможно, не лучшее что есть, но в принципе можно взять и что-то другое по администрированию </a:t>
            </a:r>
            <a:r>
              <a:rPr lang="ru-RU" dirty="0" err="1"/>
              <a:t>линуксовых</a:t>
            </a:r>
            <a:r>
              <a:rPr lang="ru-RU" dirty="0"/>
              <a:t> систем.</a:t>
            </a:r>
            <a:br>
              <a:rPr lang="ru-RU" dirty="0"/>
            </a:br>
            <a:br>
              <a:rPr lang="ru-RU" dirty="0"/>
            </a:br>
            <a:r>
              <a:rPr lang="ru-RU" dirty="0"/>
              <a:t>Книга: </a:t>
            </a:r>
            <a:r>
              <a:rPr lang="ru-RU" dirty="0">
                <a:hlinkClick r:id="rId4"/>
              </a:rPr>
              <a:t>«</a:t>
            </a:r>
            <a:r>
              <a:rPr lang="ru-RU" dirty="0" err="1">
                <a:hlinkClick r:id="rId4"/>
              </a:rPr>
              <a:t>FreeBSD</a:t>
            </a:r>
            <a:r>
              <a:rPr lang="ru-RU" dirty="0">
                <a:hlinkClick r:id="rId4"/>
              </a:rPr>
              <a:t>. Подробное руководство»</a:t>
            </a:r>
            <a:br>
              <a:rPr lang="ru-RU" dirty="0"/>
            </a:br>
            <a:r>
              <a:rPr lang="ru-RU" dirty="0"/>
              <a:t>Подробнее: Это, можно сказать, библия для *</a:t>
            </a:r>
            <a:r>
              <a:rPr lang="ru-RU" dirty="0" err="1"/>
              <a:t>nix</a:t>
            </a:r>
            <a:r>
              <a:rPr lang="ru-RU" dirty="0"/>
              <a:t> администратора</a:t>
            </a:r>
            <a:br>
              <a:rPr lang="ru-RU" dirty="0"/>
            </a:br>
            <a:br>
              <a:rPr lang="ru-RU" dirty="0"/>
            </a:br>
            <a:r>
              <a:rPr lang="ru-RU" dirty="0" err="1"/>
              <a:t>YouTube</a:t>
            </a:r>
            <a:r>
              <a:rPr lang="ru-RU" dirty="0"/>
              <a:t> канал: </a:t>
            </a:r>
            <a:r>
              <a:rPr lang="ru-RU" dirty="0" err="1">
                <a:hlinkClick r:id="rId5"/>
              </a:rPr>
              <a:t>Kirill</a:t>
            </a:r>
            <a:r>
              <a:rPr lang="ru-RU" dirty="0">
                <a:hlinkClick r:id="rId5"/>
              </a:rPr>
              <a:t> </a:t>
            </a:r>
            <a:r>
              <a:rPr lang="ru-RU" dirty="0" err="1">
                <a:hlinkClick r:id="rId5"/>
              </a:rPr>
              <a:t>Semaev</a:t>
            </a:r>
            <a:br>
              <a:rPr lang="ru-RU" dirty="0"/>
            </a:br>
            <a:r>
              <a:rPr lang="ru-RU" dirty="0"/>
              <a:t>Подробнее: Лучшее, что есть на русском </a:t>
            </a:r>
            <a:r>
              <a:rPr lang="ru-RU" dirty="0" err="1"/>
              <a:t>YouTube</a:t>
            </a:r>
            <a:r>
              <a:rPr lang="ru-RU" dirty="0"/>
              <a:t>. Очень хорошо объясняет, есть практические задания.</a:t>
            </a:r>
            <a:br>
              <a:rPr lang="ru-RU" dirty="0"/>
            </a:br>
            <a:br>
              <a:rPr lang="ru-RU" dirty="0"/>
            </a:br>
            <a:r>
              <a:rPr lang="ru-RU" dirty="0"/>
              <a:t>Практика: Постройка своей "корпоративной сети" среднего офиса на виртуальных машинах.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1314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431FD-15A8-422E-AD8A-459599615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/>
              <a:t>Программирование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FF5B5-6CEC-465C-AB87-E95919210C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7627" y="1618237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/>
              <a:t>Книга: </a:t>
            </a:r>
            <a:r>
              <a:rPr lang="ru-RU" sz="1800" dirty="0" err="1">
                <a:hlinkClick r:id="rId2"/>
              </a:rPr>
              <a:t>Грокаем</a:t>
            </a:r>
            <a:r>
              <a:rPr lang="ru-RU" sz="1800" dirty="0">
                <a:hlinkClick r:id="rId2"/>
              </a:rPr>
              <a:t> алгоритмы. Иллюстрированное пособие для программистов и любопытствующих</a:t>
            </a:r>
            <a:br>
              <a:rPr lang="ru-RU" sz="1800" dirty="0"/>
            </a:br>
            <a:r>
              <a:rPr lang="ru-RU" sz="1800" dirty="0"/>
              <a:t>Подробнее: Алгоритмы знать просто обязательно.</a:t>
            </a:r>
            <a:br>
              <a:rPr lang="ru-RU" sz="1800" dirty="0"/>
            </a:br>
            <a:br>
              <a:rPr lang="ru-RU" sz="1800" dirty="0"/>
            </a:br>
            <a:r>
              <a:rPr lang="ru-RU" sz="1800" dirty="0"/>
              <a:t>Книга: </a:t>
            </a:r>
            <a:r>
              <a:rPr lang="ru-RU" sz="1800" dirty="0">
                <a:hlinkClick r:id="rId3"/>
              </a:rPr>
              <a:t>Чистый код. Создание, анализ и рефакторинг</a:t>
            </a:r>
            <a:br>
              <a:rPr lang="ru-RU" sz="1800" dirty="0"/>
            </a:br>
            <a:r>
              <a:rPr lang="ru-RU" sz="1800" dirty="0"/>
              <a:t>Подробнее: -</a:t>
            </a:r>
            <a:br>
              <a:rPr lang="ru-RU" sz="1800" dirty="0"/>
            </a:br>
            <a:br>
              <a:rPr lang="ru-RU" sz="1800" dirty="0"/>
            </a:br>
            <a:r>
              <a:rPr lang="ru-RU" sz="1800" dirty="0"/>
              <a:t>Сайт: 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ru-RU" sz="1800" dirty="0"/>
              <a:t>Подробнее: Сайт посвящён тёмным материям программирования: рефакторингу, паттернам проектирования,</a:t>
            </a:r>
            <a:br>
              <a:rPr lang="ru-RU" sz="1800" dirty="0"/>
            </a:br>
            <a:r>
              <a:rPr lang="ru-RU" sz="1800" dirty="0"/>
              <a:t>принципам SOLID и другим важным темам из мира программирования.</a:t>
            </a:r>
            <a:br>
              <a:rPr lang="ru-RU" sz="1800" dirty="0"/>
            </a:br>
            <a:br>
              <a:rPr lang="ru-RU" sz="1800" dirty="0"/>
            </a:br>
            <a:r>
              <a:rPr lang="ru-RU" sz="1800" dirty="0"/>
              <a:t>Книга: </a:t>
            </a:r>
            <a:r>
              <a:rPr lang="ru-RU" sz="1800" dirty="0">
                <a:hlinkClick r:id="rId4"/>
              </a:rPr>
              <a:t>Погружение в ПАТТЕРНЫ ПРОЕКТИРОВАНИЯ</a:t>
            </a:r>
            <a:br>
              <a:rPr lang="ru-RU" sz="1800" dirty="0"/>
            </a:br>
            <a:r>
              <a:rPr lang="ru-RU" sz="1800" dirty="0"/>
              <a:t>Подробнее: Паттерны важно знать, потому что они помогают решать многие задачи, а так же</a:t>
            </a:r>
            <a:br>
              <a:rPr lang="ru-RU" sz="1800" dirty="0"/>
            </a:br>
            <a:r>
              <a:rPr lang="ru-RU" sz="1800" dirty="0"/>
              <a:t>для понимания, что происходит в коде других разработчиков.</a:t>
            </a:r>
            <a:br>
              <a:rPr lang="ru-RU" sz="1800" dirty="0"/>
            </a:br>
            <a:br>
              <a:rPr lang="ru-RU" sz="1800" dirty="0"/>
            </a:br>
            <a:r>
              <a:rPr lang="ru-RU" sz="1800" dirty="0"/>
              <a:t>Практика: Реализовать свой собственный проект, который будет нести </a:t>
            </a:r>
            <a:r>
              <a:rPr lang="ru-RU" sz="1800" dirty="0" err="1"/>
              <a:t>импакт</a:t>
            </a:r>
            <a:r>
              <a:rPr lang="ru-RU" sz="1800" dirty="0"/>
              <a:t>. (пример: </a:t>
            </a:r>
            <a:r>
              <a:rPr lang="ru-RU" sz="1800" dirty="0" err="1"/>
              <a:t>ботнет</a:t>
            </a:r>
            <a:r>
              <a:rPr lang="ru-RU" sz="1800" dirty="0"/>
              <a:t>, крупный интернет магазин, </a:t>
            </a:r>
            <a:r>
              <a:rPr lang="ru-RU" sz="1800" dirty="0" err="1"/>
              <a:t>цмс</a:t>
            </a:r>
            <a:r>
              <a:rPr lang="ru-RU" sz="1800" dirty="0"/>
              <a:t> и т.д.)</a:t>
            </a:r>
            <a:endParaRPr lang="en-US" sz="18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F1859FC-407F-45CB-8AF8-EF8AE4AFE7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09692" y="2798190"/>
            <a:ext cx="5389972" cy="889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3287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B456D-4F84-426C-BDA2-78E565425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b="1" dirty="0"/>
              <a:t>Пентест</a:t>
            </a:r>
            <a:r>
              <a:rPr lang="kk-KZ" dirty="0"/>
              <a:t>​</a:t>
            </a:r>
            <a:br>
              <a:rPr lang="kk-KZ" dirty="0"/>
            </a:br>
            <a:r>
              <a:rPr lang="ru-RU" sz="2000" dirty="0"/>
              <a:t>При </a:t>
            </a:r>
            <a:r>
              <a:rPr lang="ru-RU" sz="2000" dirty="0" err="1"/>
              <a:t>пентесте</a:t>
            </a:r>
            <a:r>
              <a:rPr lang="ru-RU" sz="2000" dirty="0"/>
              <a:t> очень важен опыт,</a:t>
            </a:r>
            <a:r>
              <a:rPr lang="en-US" sz="2000" dirty="0"/>
              <a:t> </a:t>
            </a:r>
            <a:r>
              <a:rPr lang="ru-RU" sz="2000" dirty="0"/>
              <a:t>который можно получить только практикой. Вот что рекомендуется к ознакомлению: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FC6CA-52FA-4165-8752-EF87DAD997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55000" lnSpcReduction="20000"/>
          </a:bodyPr>
          <a:lstStyle/>
          <a:p>
            <a:r>
              <a:rPr lang="ru-RU" dirty="0">
                <a:hlinkClick r:id="rId2"/>
              </a:rPr>
              <a:t>Занимайся </a:t>
            </a:r>
            <a:r>
              <a:rPr lang="ru-RU" dirty="0" err="1">
                <a:hlinkClick r:id="rId2"/>
              </a:rPr>
              <a:t>хакингом</a:t>
            </a:r>
            <a:r>
              <a:rPr lang="ru-RU" dirty="0">
                <a:hlinkClick r:id="rId2"/>
              </a:rPr>
              <a:t> с ловкостью ****</a:t>
            </a:r>
            <a:endParaRPr lang="ru-RU" dirty="0"/>
          </a:p>
          <a:p>
            <a:r>
              <a:rPr lang="ru-RU" dirty="0">
                <a:hlinkClick r:id="rId3"/>
              </a:rPr>
              <a:t>Занимайся </a:t>
            </a:r>
            <a:r>
              <a:rPr lang="ru-RU" dirty="0" err="1">
                <a:hlinkClick r:id="rId3"/>
              </a:rPr>
              <a:t>хакингом</a:t>
            </a:r>
            <a:r>
              <a:rPr lang="ru-RU" dirty="0">
                <a:hlinkClick r:id="rId3"/>
              </a:rPr>
              <a:t> с ловкостью Бога</a:t>
            </a:r>
            <a:endParaRPr lang="ru-RU" dirty="0"/>
          </a:p>
          <a:p>
            <a:r>
              <a:rPr lang="ru-RU" dirty="0">
                <a:hlinkClick r:id="rId4"/>
              </a:rPr>
              <a:t>Занимайся расследованием киберпреступлений как рок-звезда</a:t>
            </a:r>
            <a:endParaRPr lang="ru-RU" dirty="0"/>
          </a:p>
          <a:p>
            <a:r>
              <a:rPr lang="ru-RU" dirty="0">
                <a:hlinkClick r:id="rId5"/>
              </a:rPr>
              <a:t>Занимайся </a:t>
            </a:r>
            <a:r>
              <a:rPr lang="ru-RU" dirty="0" err="1">
                <a:hlinkClick r:id="rId5"/>
              </a:rPr>
              <a:t>хакингом</a:t>
            </a:r>
            <a:r>
              <a:rPr lang="ru-RU" dirty="0">
                <a:hlinkClick r:id="rId5"/>
              </a:rPr>
              <a:t> как легенда</a:t>
            </a:r>
            <a:endParaRPr lang="ru-RU" dirty="0"/>
          </a:p>
          <a:p>
            <a:r>
              <a:rPr lang="ru-RU" dirty="0" err="1">
                <a:hlinkClick r:id="rId6"/>
              </a:rPr>
              <a:t>Линукс</a:t>
            </a:r>
            <a:r>
              <a:rPr lang="ru-RU" dirty="0">
                <a:hlinkClick r:id="rId6"/>
              </a:rPr>
              <a:t> глазами хакера</a:t>
            </a:r>
            <a:r>
              <a:rPr lang="ru-RU" dirty="0"/>
              <a:t> и остальная </a:t>
            </a:r>
            <a:r>
              <a:rPr lang="ru-RU" dirty="0">
                <a:hlinkClick r:id="rId7"/>
              </a:rPr>
              <a:t>серия книг "Глазами хакера"</a:t>
            </a:r>
            <a:endParaRPr lang="ru-RU" dirty="0"/>
          </a:p>
          <a:p>
            <a:r>
              <a:rPr lang="ru-RU" dirty="0" err="1">
                <a:hlinkClick r:id="rId8"/>
              </a:rPr>
              <a:t>Certified</a:t>
            </a:r>
            <a:r>
              <a:rPr lang="ru-RU" dirty="0">
                <a:hlinkClick r:id="rId8"/>
              </a:rPr>
              <a:t> </a:t>
            </a:r>
            <a:r>
              <a:rPr lang="ru-RU" dirty="0" err="1">
                <a:hlinkClick r:id="rId8"/>
              </a:rPr>
              <a:t>Ethical</a:t>
            </a:r>
            <a:r>
              <a:rPr lang="ru-RU" dirty="0">
                <a:hlinkClick r:id="rId8"/>
              </a:rPr>
              <a:t> </a:t>
            </a:r>
            <a:r>
              <a:rPr lang="ru-RU" dirty="0" err="1">
                <a:hlinkClick r:id="rId8"/>
              </a:rPr>
              <a:t>Hacker</a:t>
            </a:r>
            <a:r>
              <a:rPr lang="ru-RU" dirty="0">
                <a:hlinkClick r:id="rId8"/>
              </a:rPr>
              <a:t> </a:t>
            </a:r>
            <a:r>
              <a:rPr lang="ru-RU" dirty="0" err="1">
                <a:hlinkClick r:id="rId8"/>
              </a:rPr>
              <a:t>Review</a:t>
            </a:r>
            <a:r>
              <a:rPr lang="ru-RU" dirty="0">
                <a:hlinkClick r:id="rId8"/>
              </a:rPr>
              <a:t> </a:t>
            </a:r>
            <a:r>
              <a:rPr lang="ru-RU" dirty="0" err="1">
                <a:hlinkClick r:id="rId8"/>
              </a:rPr>
              <a:t>Guide</a:t>
            </a:r>
            <a:endParaRPr lang="ru-RU" dirty="0"/>
          </a:p>
          <a:p>
            <a:r>
              <a:rPr lang="ru-RU" dirty="0" err="1">
                <a:hlinkClick r:id="rId9"/>
              </a:rPr>
              <a:t>Metasploit</a:t>
            </a:r>
            <a:r>
              <a:rPr lang="ru-RU" dirty="0">
                <a:hlinkClick r:id="rId9"/>
              </a:rPr>
              <a:t>: </a:t>
            </a:r>
            <a:r>
              <a:rPr lang="ru-RU" dirty="0" err="1">
                <a:hlinkClick r:id="rId9"/>
              </a:rPr>
              <a:t>The</a:t>
            </a:r>
            <a:r>
              <a:rPr lang="ru-RU" dirty="0">
                <a:hlinkClick r:id="rId9"/>
              </a:rPr>
              <a:t> </a:t>
            </a:r>
            <a:r>
              <a:rPr lang="ru-RU" dirty="0" err="1">
                <a:hlinkClick r:id="rId9"/>
              </a:rPr>
              <a:t>Penetration</a:t>
            </a:r>
            <a:r>
              <a:rPr lang="ru-RU" dirty="0">
                <a:hlinkClick r:id="rId9"/>
              </a:rPr>
              <a:t> </a:t>
            </a:r>
            <a:r>
              <a:rPr lang="ru-RU" dirty="0" err="1">
                <a:hlinkClick r:id="rId9"/>
              </a:rPr>
              <a:t>Tester's</a:t>
            </a:r>
            <a:r>
              <a:rPr lang="ru-RU" dirty="0">
                <a:hlinkClick r:id="rId9"/>
              </a:rPr>
              <a:t> </a:t>
            </a:r>
            <a:r>
              <a:rPr lang="ru-RU" dirty="0" err="1">
                <a:hlinkClick r:id="rId9"/>
              </a:rPr>
              <a:t>Guide</a:t>
            </a:r>
            <a:endParaRPr lang="ru-RU" dirty="0"/>
          </a:p>
          <a:p>
            <a:r>
              <a:rPr lang="ru-RU" dirty="0">
                <a:hlinkClick r:id="rId10"/>
              </a:rPr>
              <a:t>RTFM: </a:t>
            </a:r>
            <a:r>
              <a:rPr lang="ru-RU" dirty="0" err="1">
                <a:hlinkClick r:id="rId10"/>
              </a:rPr>
              <a:t>Red</a:t>
            </a:r>
            <a:r>
              <a:rPr lang="ru-RU" dirty="0">
                <a:hlinkClick r:id="rId10"/>
              </a:rPr>
              <a:t> </a:t>
            </a:r>
            <a:r>
              <a:rPr lang="ru-RU" dirty="0" err="1">
                <a:hlinkClick r:id="rId10"/>
              </a:rPr>
              <a:t>Team</a:t>
            </a:r>
            <a:r>
              <a:rPr lang="ru-RU" dirty="0">
                <a:hlinkClick r:id="rId10"/>
              </a:rPr>
              <a:t> </a:t>
            </a:r>
            <a:r>
              <a:rPr lang="ru-RU" dirty="0" err="1">
                <a:hlinkClick r:id="rId10"/>
              </a:rPr>
              <a:t>Field</a:t>
            </a:r>
            <a:r>
              <a:rPr lang="ru-RU" dirty="0">
                <a:hlinkClick r:id="rId10"/>
              </a:rPr>
              <a:t> </a:t>
            </a:r>
            <a:r>
              <a:rPr lang="ru-RU" dirty="0" err="1">
                <a:hlinkClick r:id="rId10"/>
              </a:rPr>
              <a:t>Manual</a:t>
            </a:r>
            <a:endParaRPr lang="ru-RU" dirty="0"/>
          </a:p>
          <a:p>
            <a:r>
              <a:rPr lang="ru-RU" dirty="0">
                <a:hlinkClick r:id="rId11"/>
              </a:rPr>
              <a:t>Искусство эксплойта 2ое издание</a:t>
            </a:r>
            <a:endParaRPr lang="ru-RU" dirty="0"/>
          </a:p>
          <a:p>
            <a:r>
              <a:rPr lang="ru-RU" dirty="0" err="1">
                <a:hlinkClick r:id="rId12"/>
              </a:rPr>
              <a:t>Black</a:t>
            </a:r>
            <a:r>
              <a:rPr lang="ru-RU" dirty="0">
                <a:hlinkClick r:id="rId12"/>
              </a:rPr>
              <a:t> </a:t>
            </a:r>
            <a:r>
              <a:rPr lang="ru-RU" dirty="0" err="1">
                <a:hlinkClick r:id="rId12"/>
              </a:rPr>
              <a:t>Hat</a:t>
            </a:r>
            <a:r>
              <a:rPr lang="ru-RU" dirty="0">
                <a:hlinkClick r:id="rId12"/>
              </a:rPr>
              <a:t> </a:t>
            </a:r>
            <a:r>
              <a:rPr lang="ru-RU" dirty="0" err="1">
                <a:hlinkClick r:id="rId12"/>
              </a:rPr>
              <a:t>Python</a:t>
            </a:r>
            <a:endParaRPr lang="ru-RU" dirty="0"/>
          </a:p>
          <a:p>
            <a:r>
              <a:rPr lang="ru-RU" dirty="0">
                <a:hlinkClick r:id="rId13"/>
              </a:rPr>
              <a:t>Вскрытие покажет! Практический анализ вредоносного ПО</a:t>
            </a:r>
            <a:endParaRPr lang="ru-RU" dirty="0"/>
          </a:p>
          <a:p>
            <a:r>
              <a:rPr lang="ru-RU" dirty="0" err="1">
                <a:hlinkClick r:id="rId14"/>
              </a:rPr>
              <a:t>Kali</a:t>
            </a:r>
            <a:r>
              <a:rPr lang="ru-RU" dirty="0">
                <a:hlinkClick r:id="rId14"/>
              </a:rPr>
              <a:t> </a:t>
            </a:r>
            <a:r>
              <a:rPr lang="ru-RU" dirty="0" err="1">
                <a:hlinkClick r:id="rId14"/>
              </a:rPr>
              <a:t>Linux</a:t>
            </a:r>
            <a:r>
              <a:rPr lang="ru-RU" dirty="0">
                <a:hlinkClick r:id="rId14"/>
              </a:rPr>
              <a:t> от разработчиков</a:t>
            </a:r>
            <a:endParaRPr lang="ru-RU" dirty="0"/>
          </a:p>
          <a:p>
            <a:r>
              <a:rPr lang="ru-RU" dirty="0">
                <a:hlinkClick r:id="rId15"/>
              </a:rPr>
              <a:t>Основы веб-</a:t>
            </a:r>
            <a:r>
              <a:rPr lang="ru-RU" dirty="0" err="1">
                <a:hlinkClick r:id="rId15"/>
              </a:rPr>
              <a:t>хакинга</a:t>
            </a:r>
            <a:r>
              <a:rPr lang="ru-RU" dirty="0">
                <a:hlinkClick r:id="rId15"/>
              </a:rPr>
              <a:t>: Как зарабатывать деньги этичным </a:t>
            </a:r>
            <a:r>
              <a:rPr lang="ru-RU" dirty="0" err="1">
                <a:hlinkClick r:id="rId15"/>
              </a:rPr>
              <a:t>хакингом</a:t>
            </a:r>
            <a:endParaRPr lang="ru-RU" dirty="0"/>
          </a:p>
          <a:p>
            <a:r>
              <a:rPr lang="ru-RU" dirty="0">
                <a:hlinkClick r:id="rId16"/>
              </a:rPr>
              <a:t>OWASP документации</a:t>
            </a:r>
            <a:endParaRPr lang="ru-RU" dirty="0"/>
          </a:p>
          <a:p>
            <a:r>
              <a:rPr lang="ru-RU" dirty="0" err="1">
                <a:hlinkClick r:id="rId17"/>
              </a:rPr>
              <a:t>DevOpsSec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29776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F87C2-0E91-4459-8030-A0B15A195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b="1" dirty="0"/>
              <a:t>Пентест</a:t>
            </a:r>
            <a:r>
              <a:rPr lang="kk-KZ" dirty="0"/>
              <a:t>​</a:t>
            </a:r>
            <a:br>
              <a:rPr lang="kk-KZ" dirty="0"/>
            </a:br>
            <a:r>
              <a:rPr lang="kk-KZ" sz="2800" dirty="0"/>
              <a:t>Ресурсы для практики и оттачивания навыков: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C4B4E8-863C-45D5-B024-A43E97D1D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root-me</a:t>
            </a:r>
            <a:endParaRPr lang="en-US" dirty="0"/>
          </a:p>
          <a:p>
            <a:r>
              <a:rPr lang="en-US" dirty="0" err="1">
                <a:hlinkClick r:id="rId3"/>
              </a:rPr>
              <a:t>xss</a:t>
            </a:r>
            <a:r>
              <a:rPr lang="en-US" dirty="0">
                <a:hlinkClick r:id="rId3"/>
              </a:rPr>
              <a:t>-game</a:t>
            </a:r>
            <a:endParaRPr lang="en-US" dirty="0"/>
          </a:p>
          <a:p>
            <a:r>
              <a:rPr lang="en-US" dirty="0">
                <a:hlinkClick r:id="rId4"/>
              </a:rPr>
              <a:t>Hack The Box</a:t>
            </a:r>
            <a:endParaRPr lang="en-US" dirty="0"/>
          </a:p>
          <a:p>
            <a:r>
              <a:rPr lang="en-US" dirty="0" err="1">
                <a:hlinkClick r:id="rId5"/>
              </a:rPr>
              <a:t>bWAPP</a:t>
            </a:r>
            <a:endParaRPr lang="en-US" dirty="0"/>
          </a:p>
          <a:p>
            <a:r>
              <a:rPr lang="en-US" dirty="0">
                <a:hlinkClick r:id="rId6"/>
              </a:rPr>
              <a:t>DVIA</a:t>
            </a:r>
            <a:endParaRPr lang="en-US" dirty="0"/>
          </a:p>
          <a:p>
            <a:r>
              <a:rPr lang="en-US" dirty="0">
                <a:hlinkClick r:id="rId7"/>
              </a:rPr>
              <a:t>try2hack</a:t>
            </a:r>
            <a:endParaRPr lang="en-US" dirty="0"/>
          </a:p>
          <a:p>
            <a:r>
              <a:rPr lang="en-US" dirty="0" err="1">
                <a:hlinkClick r:id="rId8"/>
              </a:rPr>
              <a:t>hackademic</a:t>
            </a:r>
            <a:endParaRPr lang="en-US" dirty="0"/>
          </a:p>
          <a:p>
            <a:r>
              <a:rPr lang="en-US" dirty="0">
                <a:hlinkClick r:id="rId9"/>
              </a:rPr>
              <a:t>hack.me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841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9BF38-A4E7-43F8-9692-507363010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/>
              <a:t>Что такое пентест (</a:t>
            </a:r>
            <a:r>
              <a:rPr lang="en-US" b="1" dirty="0" err="1"/>
              <a:t>pentest</a:t>
            </a:r>
            <a:r>
              <a:rPr lang="en-US" b="1" dirty="0"/>
              <a:t>)?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89890FF-93BC-4236-93E2-19294AE97D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err="1"/>
              <a:t>Пентест</a:t>
            </a:r>
            <a:r>
              <a:rPr lang="ru-RU" b="1" dirty="0"/>
              <a:t> (</a:t>
            </a:r>
            <a:r>
              <a:rPr lang="ru-RU" b="1" dirty="0" err="1"/>
              <a:t>penetration</a:t>
            </a:r>
            <a:r>
              <a:rPr lang="ru-RU" b="1" dirty="0"/>
              <a:t> </a:t>
            </a:r>
            <a:r>
              <a:rPr lang="ru-RU" b="1" dirty="0" err="1"/>
              <a:t>test</a:t>
            </a:r>
            <a:r>
              <a:rPr lang="ru-RU" b="1" dirty="0"/>
              <a:t>, </a:t>
            </a:r>
            <a:r>
              <a:rPr lang="ru-RU" b="1" dirty="0" err="1"/>
              <a:t>пенетрейшн</a:t>
            </a:r>
            <a:r>
              <a:rPr lang="ru-RU" b="1" dirty="0"/>
              <a:t> тест)</a:t>
            </a:r>
            <a:r>
              <a:rPr lang="ru-RU" dirty="0"/>
              <a:t> – тестирование на проникновение и безопасность, иначе анализ системы на наличие уязвимостей. Это метод оценки безопасности информационной системы путем моделирования атаки злоумышленников. </a:t>
            </a:r>
          </a:p>
          <a:p>
            <a:pPr algn="just"/>
            <a:r>
              <a:rPr lang="ru-RU" b="1" dirty="0" err="1"/>
              <a:t>Пентестинг</a:t>
            </a:r>
            <a:r>
              <a:rPr lang="ru-RU" dirty="0"/>
              <a:t> ведется с позиции потенциального атакующего и может включать в себя активное использование уязвимостей системы.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7630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832379-A346-4140-8026-BAA070911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15022"/>
            <a:ext cx="10515600" cy="1027956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Вся информация предоставлена исключительно для ознакомления и изучения проблем ИБ.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55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1757D-F937-474D-B737-102A5AEC3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/>
              <a:t>Что такое пентест (</a:t>
            </a:r>
            <a:r>
              <a:rPr lang="en-US" b="1" dirty="0" err="1"/>
              <a:t>pentest</a:t>
            </a:r>
            <a:r>
              <a:rPr lang="en-US" b="1" dirty="0"/>
              <a:t>)?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C9120-6665-4E61-9EC8-554FABDA6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b="1" dirty="0"/>
              <a:t>Цель тестирования</a:t>
            </a:r>
            <a:r>
              <a:rPr lang="ru-RU" dirty="0"/>
              <a:t> – обнаружить возможные уязвимости и недостатки, способные привести к нарушению конфиденциальности, целостности и доступности информации, спровоцировать некорректную работу системы или привести к отказу от обслуживания, а так же спрогнозировать возможные финансовые потери и экономические риски. Тестирование затрагивает как виртуальный уровень, так и физический.</a:t>
            </a:r>
          </a:p>
          <a:p>
            <a:pPr algn="just"/>
            <a:r>
              <a:rPr lang="ru-RU" dirty="0"/>
              <a:t>По результатам </a:t>
            </a:r>
            <a:r>
              <a:rPr lang="ru-RU" b="1" dirty="0"/>
              <a:t>тестирования на проникновение</a:t>
            </a:r>
            <a:r>
              <a:rPr lang="ru-RU" dirty="0"/>
              <a:t> дается оценка возможностей текущего уровня защищённости выдержать попытку вторжения потенциального злоумышленника, данные о количестве времени и ресурсов, требуемых для успешной атаки на заказчика. В случае выявления уязвимостей в обязательном порядке составляется список </a:t>
            </a:r>
            <a:r>
              <a:rPr lang="ru-RU" b="1" dirty="0"/>
              <a:t>рекомендаций по устранению</a:t>
            </a:r>
            <a:r>
              <a:rPr lang="ru-RU" dirty="0"/>
              <a:t> вышеуказанных уязвимостей.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382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989DA-C4E3-4188-ABA3-7F5F5E85A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Что входит в тестирование на проникновение?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C4746-CDB2-48C3-9BDA-850B7C8EA3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/>
              <a:t>Суть работ заключается в </a:t>
            </a:r>
            <a:r>
              <a:rPr lang="ru-RU" b="1" dirty="0"/>
              <a:t>моделировании действий злоумышленника</a:t>
            </a:r>
            <a:r>
              <a:rPr lang="ru-RU" dirty="0"/>
              <a:t>, намеренного получить доступ к информационным системам заказчика и нарушить целостность, конфиденциальность либо доступность принадлежащей заказчику информации. Самыми частыми объектами исследований являются:</a:t>
            </a:r>
          </a:p>
          <a:p>
            <a:r>
              <a:rPr lang="ru-RU" dirty="0"/>
              <a:t>Системы управления базами данных;</a:t>
            </a:r>
          </a:p>
          <a:p>
            <a:r>
              <a:rPr lang="ru-RU" dirty="0"/>
              <a:t>Сетевое оборудование;</a:t>
            </a:r>
          </a:p>
          <a:p>
            <a:r>
              <a:rPr lang="ru-RU" dirty="0"/>
              <a:t>Сетевые службы и сервисы (например, электронная почта);</a:t>
            </a:r>
          </a:p>
          <a:p>
            <a:r>
              <a:rPr lang="ru-RU" dirty="0"/>
              <a:t>Средства защиты информации;</a:t>
            </a:r>
          </a:p>
          <a:p>
            <a:r>
              <a:rPr lang="ru-RU" dirty="0"/>
              <a:t>Прикладное программное обеспечение;</a:t>
            </a:r>
          </a:p>
          <a:p>
            <a:r>
              <a:rPr lang="ru-RU" dirty="0"/>
              <a:t>Серверные и пользовательские операционные системы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588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63219-F997-4056-ADE7-5224536ED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/>
              <a:t>Программы для проведения пентеста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8935C-7BFE-443B-83C6-D47D7B3521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/>
              <a:t>Программы для проведения </a:t>
            </a:r>
            <a:r>
              <a:rPr lang="ru-RU" b="1" dirty="0" err="1"/>
              <a:t>пентеста</a:t>
            </a:r>
            <a:endParaRPr lang="ru-RU" b="1" dirty="0"/>
          </a:p>
          <a:p>
            <a:r>
              <a:rPr lang="ru-RU" dirty="0"/>
              <a:t>В </a:t>
            </a:r>
            <a:r>
              <a:rPr lang="ru-RU" b="1" dirty="0" err="1"/>
              <a:t>penetration</a:t>
            </a:r>
            <a:r>
              <a:rPr lang="ru-RU" b="1" dirty="0"/>
              <a:t> </a:t>
            </a:r>
            <a:r>
              <a:rPr lang="ru-RU" b="1" dirty="0" err="1"/>
              <a:t>test</a:t>
            </a:r>
            <a:r>
              <a:rPr lang="ru-RU" dirty="0"/>
              <a:t> используются определенные программы для работы с уязвимостями систем, например:</a:t>
            </a:r>
          </a:p>
          <a:p>
            <a:pPr marL="457200" lvl="1" indent="0">
              <a:buNone/>
            </a:pPr>
            <a:r>
              <a:rPr lang="en-US" b="1" dirty="0"/>
              <a:t>1. </a:t>
            </a:r>
            <a:r>
              <a:rPr lang="ru-RU" b="1" dirty="0" err="1"/>
              <a:t>Metasploit</a:t>
            </a:r>
            <a:r>
              <a:rPr lang="ru-RU" dirty="0"/>
              <a:t> — программа для предоставления информации об уязвимостях, помощи в создании характерных признаков вирусных программ для систем обнаружения вторжений (например, антивирусов), создания и тестирования атак на вычислительные системы</a:t>
            </a:r>
          </a:p>
          <a:p>
            <a:pPr marL="457200" lvl="1" indent="0">
              <a:buNone/>
            </a:pPr>
            <a:r>
              <a:rPr lang="en-US" b="1" dirty="0"/>
              <a:t>2. </a:t>
            </a:r>
            <a:r>
              <a:rPr lang="ru-RU" b="1" dirty="0" err="1"/>
              <a:t>Nmap</a:t>
            </a:r>
            <a:r>
              <a:rPr lang="ru-RU" dirty="0"/>
              <a:t> – утилита, предназначенная для настраиваемого сканирования IP-сетей с любым количеством объектов, определения состояния объектов сканируемой сети (портов и соответствующих им служб). Программа доступна в различных версиях для множества операционных систем</a:t>
            </a:r>
            <a:endParaRPr lang="en-US" dirty="0"/>
          </a:p>
          <a:p>
            <a:pPr marL="457200" lvl="1" indent="0">
              <a:buNone/>
            </a:pPr>
            <a:r>
              <a:rPr lang="en-US" b="1" dirty="0"/>
              <a:t>3. </a:t>
            </a:r>
            <a:r>
              <a:rPr lang="ru-RU" b="1" dirty="0" err="1"/>
              <a:t>Kali</a:t>
            </a:r>
            <a:r>
              <a:rPr lang="ru-RU" b="1" dirty="0"/>
              <a:t> </a:t>
            </a:r>
            <a:r>
              <a:rPr lang="ru-RU" b="1" dirty="0" err="1"/>
              <a:t>Linux</a:t>
            </a:r>
            <a:r>
              <a:rPr lang="ru-RU" dirty="0"/>
              <a:t> – дистрибутив с определенными настройками, приложениями и инструментами, предназначенный для </a:t>
            </a:r>
            <a:r>
              <a:rPr lang="ru-RU" b="1" dirty="0"/>
              <a:t>этичного </a:t>
            </a:r>
            <a:r>
              <a:rPr lang="ru-RU" b="1" dirty="0" err="1"/>
              <a:t>хакинга</a:t>
            </a:r>
            <a:r>
              <a:rPr lang="ru-RU" dirty="0"/>
              <a:t> и тестирования на проникновение. Данная программа так же работает на нескольких платформах</a:t>
            </a:r>
            <a:endParaRPr lang="en-US" dirty="0"/>
          </a:p>
          <a:p>
            <a:pPr marL="457200" lvl="1" indent="0">
              <a:buNone/>
            </a:pP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446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120EE-93E5-4D13-A4CA-B3CB0ED53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/>
              <a:t>Программы для проведения пентеста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FE4402E-353B-460D-A300-37CDD4D4EF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4221530" cy="4599781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8341857-B8C2-4791-8DF8-23F9D5D7D5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9454" y="1690688"/>
            <a:ext cx="6074346" cy="4599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393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76EB2-9163-4864-A1B6-785DE343F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/>
              <a:t>Программы для проведения пентеста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70DA2-9A18-41F4-A101-E5BA0AB65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3393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n-US" b="1" dirty="0"/>
              <a:t>4. </a:t>
            </a:r>
            <a:r>
              <a:rPr lang="ru-RU" b="1" dirty="0" err="1"/>
              <a:t>Nessus</a:t>
            </a:r>
            <a:r>
              <a:rPr lang="ru-RU" dirty="0"/>
              <a:t> – инструмент для автоматизации проверки и обнаружения уязвимостей и брешей в защите информационных систем. Программа распространяется по </a:t>
            </a:r>
            <a:r>
              <a:rPr lang="ru-RU" dirty="0" err="1"/>
              <a:t>General</a:t>
            </a:r>
            <a:r>
              <a:rPr lang="ru-RU" dirty="0"/>
              <a:t> </a:t>
            </a:r>
            <a:r>
              <a:rPr lang="ru-RU" dirty="0" err="1"/>
              <a:t>Public</a:t>
            </a:r>
            <a:r>
              <a:rPr lang="ru-RU" dirty="0"/>
              <a:t> </a:t>
            </a:r>
            <a:r>
              <a:rPr lang="ru-RU" dirty="0" err="1"/>
              <a:t>License</a:t>
            </a:r>
            <a:r>
              <a:rPr lang="ru-RU" dirty="0"/>
              <a:t>, то есть, программа имеет открытый исходный код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F4D79A0-3189-4203-858F-0D0FA5CDA6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154" y="3429001"/>
            <a:ext cx="5221846" cy="28829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8FFB124-C186-4FB2-A702-0256E35624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8922" y="3429001"/>
            <a:ext cx="5115852" cy="288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110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CD82F-0E7E-44A4-B822-7A1CBD9D4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/>
              <a:t>Примеры пентестинга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078572-8892-4745-BE51-B9D1BE3A8A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Какие вопросы ставятся перед специалистами, </a:t>
            </a:r>
            <a:r>
              <a:rPr lang="ru-RU" b="1" dirty="0"/>
              <a:t>методика тестирования на проникновение</a:t>
            </a:r>
            <a:r>
              <a:rPr lang="ru-RU" dirty="0"/>
              <a:t>, как выглядит процесс тестирования?</a:t>
            </a:r>
            <a:endParaRPr lang="en-US" dirty="0"/>
          </a:p>
          <a:p>
            <a:pPr algn="just"/>
            <a:r>
              <a:rPr lang="ru-RU" dirty="0"/>
              <a:t>По заказу частной организации был заключен договор на проведение </a:t>
            </a:r>
            <a:r>
              <a:rPr lang="ru-RU" dirty="0" err="1"/>
              <a:t>пентеста</a:t>
            </a:r>
            <a:r>
              <a:rPr lang="ru-RU" dirty="0"/>
              <a:t> инфраструктуры вышеупомянутой организации. Исследование проводилось из офиса экспертного учреждения, использовался внешний IP-адрес. В ходе тестирования на первом этапе выявлялись используемые типы оборудования при помощи программного обеспечения </a:t>
            </a:r>
            <a:r>
              <a:rPr lang="ru-RU" dirty="0" err="1"/>
              <a:t>Router</a:t>
            </a:r>
            <a:r>
              <a:rPr lang="ru-RU" dirty="0"/>
              <a:t> </a:t>
            </a:r>
            <a:r>
              <a:rPr lang="ru-RU" dirty="0" err="1"/>
              <a:t>Scan</a:t>
            </a:r>
            <a:r>
              <a:rPr lang="ru-RU" dirty="0"/>
              <a:t> и </a:t>
            </a:r>
            <a:r>
              <a:rPr lang="ru-RU" dirty="0" err="1"/>
              <a:t>NMap</a:t>
            </a:r>
            <a:r>
              <a:rPr lang="ru-RU" dirty="0"/>
              <a:t>.</a:t>
            </a:r>
            <a:r>
              <a:rPr lang="en-US" dirty="0"/>
              <a:t> </a:t>
            </a:r>
            <a:r>
              <a:rPr lang="ru-RU" dirty="0"/>
              <a:t>В процессе тестирования периметра компании были обнаружены серверы и программное обеспечение с уязвимыми компонентами, которые позволяют злоумышленнику реализовать атаки на получения несанкционированного доступа к серверам банка, информации клиентов и осуществить несанкционированное проникновение во внутреннюю сеть банка. Установлено, что уязвимая версия </a:t>
            </a:r>
            <a:r>
              <a:rPr lang="ru-RU" dirty="0" err="1"/>
              <a:t>Windows</a:t>
            </a:r>
            <a:r>
              <a:rPr lang="ru-RU" dirty="0"/>
              <a:t> содержит определенный уязвимый компонент, который используется веб сервером, благодаря чему удаленный злоумышленник может выполнить удаленный код на сервере или вызвать отказ в обслуживании вышеуказанного сервера. Дана рекомендация по установке обновлений безопасности </a:t>
            </a:r>
            <a:r>
              <a:rPr lang="ru-RU" dirty="0" err="1"/>
              <a:t>Windows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784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4FEA3-1A83-4144-899E-2135F6BA8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/>
              <a:t>Что является результатом пентеста?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5AA55-575C-46BC-861F-AB26AF271F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9435"/>
            <a:ext cx="10515600" cy="4687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1600" b="1" dirty="0"/>
              <a:t>Результатом проведенного теста на проникновение</a:t>
            </a:r>
            <a:r>
              <a:rPr lang="ru-RU" sz="1600" dirty="0"/>
              <a:t> является отчет специалиста. Форма и содержание отчета не регулируется на законодательном уровне, что указывает на то, что формат отчета определяется экспертом, его составляющим. Обычно отчет содержит следующие данные:</a:t>
            </a:r>
          </a:p>
          <a:p>
            <a:r>
              <a:rPr lang="ru-RU" sz="1600" dirty="0"/>
              <a:t>Данные об эксперте (экспертах), составившем отчет;</a:t>
            </a:r>
          </a:p>
          <a:p>
            <a:r>
              <a:rPr lang="ru-RU" sz="1600" dirty="0"/>
              <a:t>Дата начала и завершения производства работ;</a:t>
            </a:r>
          </a:p>
          <a:p>
            <a:r>
              <a:rPr lang="ru-RU" sz="1600" dirty="0"/>
              <a:t>Основание для производства исследования;</a:t>
            </a:r>
          </a:p>
          <a:p>
            <a:r>
              <a:rPr lang="ru-RU" sz="1600" dirty="0"/>
              <a:t>Предоставленные заказчиком ресурсы;</a:t>
            </a:r>
          </a:p>
          <a:p>
            <a:r>
              <a:rPr lang="ru-RU" sz="1600" dirty="0"/>
              <a:t>Использованные материалы и справочная литература;</a:t>
            </a:r>
          </a:p>
          <a:p>
            <a:r>
              <a:rPr lang="ru-RU" sz="1600" dirty="0"/>
              <a:t>Использованные программные и аппаратные средства;</a:t>
            </a:r>
          </a:p>
          <a:p>
            <a:r>
              <a:rPr lang="ru-RU" sz="1600" dirty="0"/>
              <a:t>Обстоятельства проведения работ;</a:t>
            </a:r>
          </a:p>
          <a:p>
            <a:r>
              <a:rPr lang="ru-RU" sz="1600" dirty="0"/>
              <a:t>Ход проведения работ (процесс </a:t>
            </a:r>
            <a:r>
              <a:rPr lang="ru-RU" sz="1600" dirty="0" err="1"/>
              <a:t>пентестинга</a:t>
            </a:r>
            <a:r>
              <a:rPr lang="ru-RU" sz="1600" dirty="0"/>
              <a:t>);</a:t>
            </a:r>
          </a:p>
          <a:p>
            <a:r>
              <a:rPr lang="ru-RU" sz="1600" dirty="0"/>
              <a:t>Обнаруженные критические уязвимости;</a:t>
            </a:r>
          </a:p>
          <a:p>
            <a:r>
              <a:rPr lang="ru-RU" sz="1600" dirty="0"/>
              <a:t>Рекомендации по устранению критических уязвимостей;</a:t>
            </a:r>
          </a:p>
          <a:p>
            <a:r>
              <a:rPr lang="ru-RU" sz="1600" dirty="0"/>
              <a:t>Дополнительная информация и приложения к отчету (ссылки, расшифровки)</a:t>
            </a:r>
          </a:p>
          <a:p>
            <a:pPr marL="0" indent="0">
              <a:buNone/>
            </a:pPr>
            <a:r>
              <a:rPr lang="ru-RU" sz="1600" dirty="0"/>
              <a:t>Таким образом, по результатам проведения </a:t>
            </a:r>
            <a:r>
              <a:rPr lang="ru-RU" sz="1600" dirty="0" err="1"/>
              <a:t>penetration</a:t>
            </a:r>
            <a:r>
              <a:rPr lang="ru-RU" sz="1600" dirty="0"/>
              <a:t> </a:t>
            </a:r>
            <a:r>
              <a:rPr lang="ru-RU" sz="1600" dirty="0" err="1"/>
              <a:t>test</a:t>
            </a:r>
            <a:r>
              <a:rPr lang="ru-RU" sz="1600" dirty="0"/>
              <a:t> заказчик получает полную информацию об уязвимостях собственной информационной системы, а так же конкретные указания и рекомендации к устранению этих уязвимостей.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10879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</TotalTime>
  <Words>1019</Words>
  <Application>Microsoft Office PowerPoint</Application>
  <PresentationFormat>Widescreen</PresentationFormat>
  <Paragraphs>92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Что такое пентест (pentest)? </vt:lpstr>
      <vt:lpstr>Что такое пентест (pentest)?</vt:lpstr>
      <vt:lpstr>Что такое пентест (pentest)?</vt:lpstr>
      <vt:lpstr>Что входит в тестирование на проникновение?</vt:lpstr>
      <vt:lpstr>Программы для проведения пентеста</vt:lpstr>
      <vt:lpstr>Программы для проведения пентеста</vt:lpstr>
      <vt:lpstr>Программы для проведения пентеста</vt:lpstr>
      <vt:lpstr>Примеры пентестинга</vt:lpstr>
      <vt:lpstr>Что является результатом пентеста?</vt:lpstr>
      <vt:lpstr>Заключение</vt:lpstr>
      <vt:lpstr>План обучения пентесту  с нуля и до профессионала</vt:lpstr>
      <vt:lpstr>Основы. Начальный уровень: сети</vt:lpstr>
      <vt:lpstr>Операционные системы</vt:lpstr>
      <vt:lpstr>Инструменты для практики: Повседневное использование ОС и решение возникающих проблем​</vt:lpstr>
      <vt:lpstr>Средний уровень. Сети</vt:lpstr>
      <vt:lpstr>Операционные системы</vt:lpstr>
      <vt:lpstr>Программирование</vt:lpstr>
      <vt:lpstr>Пентест​ При пентесте очень важен опыт, который можно получить только практикой. Вот что рекомендуется к ознакомлению:</vt:lpstr>
      <vt:lpstr>Пентест​ Ресурсы для практики и оттачивания навыков: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 обучения пентесту с нуля и до профессионала</dc:title>
  <dc:creator>User</dc:creator>
  <cp:lastModifiedBy>User</cp:lastModifiedBy>
  <cp:revision>10</cp:revision>
  <dcterms:created xsi:type="dcterms:W3CDTF">2020-10-06T02:23:37Z</dcterms:created>
  <dcterms:modified xsi:type="dcterms:W3CDTF">2020-10-06T04:52:08Z</dcterms:modified>
</cp:coreProperties>
</file>